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sldIdLst>
    <p:sldId id="330" r:id="rId2"/>
    <p:sldId id="302" r:id="rId3"/>
    <p:sldId id="317" r:id="rId4"/>
    <p:sldId id="318" r:id="rId5"/>
    <p:sldId id="314" r:id="rId6"/>
    <p:sldId id="260" r:id="rId7"/>
    <p:sldId id="335" r:id="rId8"/>
    <p:sldId id="338" r:id="rId9"/>
    <p:sldId id="337" r:id="rId10"/>
    <p:sldId id="329" r:id="rId11"/>
    <p:sldId id="328" r:id="rId12"/>
    <p:sldId id="331" r:id="rId13"/>
    <p:sldId id="324" r:id="rId14"/>
    <p:sldId id="332" r:id="rId15"/>
    <p:sldId id="33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A2C"/>
    <a:srgbClr val="336600"/>
    <a:srgbClr val="AE3702"/>
    <a:srgbClr val="903020"/>
    <a:srgbClr val="19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528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F7582-2D38-46CD-837F-BE4EE2E1BF1F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EDFD8-FB34-46B7-9C70-BC4E6E1B0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this project we have </a:t>
            </a:r>
            <a:r>
              <a:rPr lang="en-US" smtClean="0"/>
              <a:t>fomed</a:t>
            </a:r>
            <a:r>
              <a:rPr lang="en-US" dirty="0" smtClean="0"/>
              <a:t> an</a:t>
            </a:r>
            <a:r>
              <a:rPr lang="en-US" baseline="0" dirty="0" smtClean="0"/>
              <a:t> alliance of essentially all of the herbaria that document the history of research on </a:t>
            </a:r>
            <a:r>
              <a:rPr lang="en-US" baseline="0" dirty="0" err="1" smtClean="0"/>
              <a:t>macrofungi</a:t>
            </a:r>
            <a:r>
              <a:rPr lang="en-US" baseline="0" dirty="0" smtClean="0"/>
              <a:t> over the past 150 years to digitize these specimens and make the data available for scientific research and human benefit.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EDFD8-FB34-46B7-9C70-BC4E6E1B04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8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>
                <a:latin typeface="Corbel" charset="0"/>
              </a:rPr>
              <a:t>Phylogenetically heterogeneous assemblage (includes both Agaricomycetes and Ascomycetes) </a:t>
            </a:r>
          </a:p>
          <a:p>
            <a:pPr eaLnBrk="1" hangingPunct="1"/>
            <a:r>
              <a:rPr lang="en-US" sz="2000">
                <a:latin typeface="Corbel" charset="0"/>
              </a:rPr>
              <a:t>Produce a conspicuous spore-bearing body that is “fleshy” or “woody” in consistency</a:t>
            </a:r>
          </a:p>
          <a:p>
            <a:pPr eaLnBrk="1" hangingPunct="1"/>
            <a:r>
              <a:rPr lang="en-US" sz="2000">
                <a:latin typeface="Corbel" charset="0"/>
              </a:rPr>
              <a:t>Play a key role in plant and animal life and the global carbon cycle. The group includes:</a:t>
            </a:r>
          </a:p>
          <a:p>
            <a:pPr lvl="1" eaLnBrk="1" hangingPunct="1"/>
            <a:r>
              <a:rPr lang="en-US" sz="1600">
                <a:latin typeface="Corbel" charset="0"/>
              </a:rPr>
              <a:t>Ectomycorrhizal fungi </a:t>
            </a:r>
          </a:p>
          <a:p>
            <a:pPr lvl="1" eaLnBrk="1" hangingPunct="1"/>
            <a:r>
              <a:rPr lang="en-US" sz="1600">
                <a:latin typeface="Corbel" charset="0"/>
              </a:rPr>
              <a:t>forest pathogens, wood-decay fungi </a:t>
            </a:r>
          </a:p>
          <a:p>
            <a:pPr lvl="1" eaLnBrk="1" hangingPunct="1"/>
            <a:r>
              <a:rPr lang="en-US" sz="1600">
                <a:latin typeface="Corbel" charset="0"/>
              </a:rPr>
              <a:t> invertebrate predators such as nematode trapping fungi.</a:t>
            </a:r>
          </a:p>
          <a:p>
            <a:pPr lvl="1" eaLnBrk="1" hangingPunct="1"/>
            <a:r>
              <a:rPr lang="en-US" sz="1600">
                <a:latin typeface="Corbel" charset="0"/>
              </a:rPr>
              <a:t>Food source for  many animals, including humans</a:t>
            </a:r>
          </a:p>
          <a:p>
            <a:pPr lvl="1" eaLnBrk="1" hangingPunct="1"/>
            <a:r>
              <a:rPr lang="en-US" sz="1600">
                <a:latin typeface="Corbel" charset="0"/>
              </a:rPr>
              <a:t>Incubation sites for many arthropod groups.  </a:t>
            </a:r>
            <a:endParaRPr lang="en-US">
              <a:latin typeface="Corbel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F8DDCF-5DE4-3E45-AECE-E40E9205450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832C3BA-B316-4FD4-9176-E9F73193A417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BD3AFB2-F966-4992-8015-72A358B202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3" Type="http://schemas.openxmlformats.org/officeDocument/2006/relationships/image" Target="../media/image33.jpeg"/><Relationship Id="rId1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cid:8D9FC166-2616-4E10-A952-B27E42723DAE" TargetMode="Externa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13.jpeg"/><Relationship Id="rId10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5.jp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ycoportal.org/portal/index.php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257800"/>
            <a:ext cx="64770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 smtClean="0">
                <a:solidFill>
                  <a:schemeClr val="tx1"/>
                </a:solidFill>
              </a:rPr>
              <a:t>Unlocking a Biodiversity Resource for Understanding Biotic Interactions, Nutrient Cycling and Human Affairs</a:t>
            </a:r>
          </a:p>
        </p:txBody>
      </p:sp>
      <p:pic>
        <p:nvPicPr>
          <p:cNvPr id="22" name="Picture 21" descr="cookeina.jpg"/>
          <p:cNvPicPr>
            <a:picLocks noChangeAspect="1"/>
          </p:cNvPicPr>
          <p:nvPr/>
        </p:nvPicPr>
        <p:blipFill>
          <a:blip r:embed="rId3" cstate="print"/>
          <a:srcRect t="11765" r="22059"/>
          <a:stretch>
            <a:fillRect/>
          </a:stretch>
        </p:blipFill>
        <p:spPr>
          <a:xfrm>
            <a:off x="0" y="5181600"/>
            <a:ext cx="1219200" cy="103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6733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Macrofungi Collections Consortium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20" descr="Cortinariu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5181600"/>
            <a:ext cx="1371600" cy="1028700"/>
          </a:xfrm>
          <a:prstGeom prst="rect">
            <a:avLst/>
          </a:prstGeom>
        </p:spPr>
      </p:pic>
      <p:pic>
        <p:nvPicPr>
          <p:cNvPr id="20" name="Picture 19" descr="MaCC wordle.jpg"/>
          <p:cNvPicPr>
            <a:picLocks noChangeAspect="1"/>
          </p:cNvPicPr>
          <p:nvPr/>
        </p:nvPicPr>
        <p:blipFill>
          <a:blip r:embed="rId5" cstate="print"/>
          <a:srcRect t="5658"/>
          <a:stretch>
            <a:fillRect/>
          </a:stretch>
        </p:blipFill>
        <p:spPr>
          <a:xfrm>
            <a:off x="914400" y="914400"/>
            <a:ext cx="7233162" cy="4067075"/>
          </a:xfrm>
          <a:prstGeom prst="rect">
            <a:avLst/>
          </a:prstGeom>
          <a:ln w="31750" cmpd="sng">
            <a:solidFill>
              <a:schemeClr val="accent6">
                <a:lumMod val="75000"/>
                <a:alpha val="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29200" y="45720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solidFill>
                  <a:schemeClr val="bg1"/>
                </a:solidFill>
              </a:rPr>
              <a:t>Wordle</a:t>
            </a:r>
            <a:r>
              <a:rPr lang="en-US" sz="1400" i="1" dirty="0" smtClean="0">
                <a:solidFill>
                  <a:schemeClr val="bg1"/>
                </a:solidFill>
              </a:rPr>
              <a:t> based on proposal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3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Activities to Date: Year One Participants</a:t>
            </a:r>
            <a:endParaRPr lang="en-US" sz="36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565919"/>
              </p:ext>
            </p:extLst>
          </p:nvPr>
        </p:nvGraphicFramePr>
        <p:xfrm>
          <a:off x="1447800" y="1600200"/>
          <a:ext cx="6096000" cy="37947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43400"/>
                <a:gridCol w="17526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Status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Institutions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Fully Operational &gt;1 month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Fully Operational</a:t>
                      </a:r>
                      <a:r>
                        <a:rPr lang="en-US" sz="2400" baseline="0" dirty="0" smtClean="0"/>
                        <a:t> &lt; 1 month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Staffed, equipped, trained and ready to begin</a:t>
                      </a:r>
                      <a:r>
                        <a:rPr lang="en-US" sz="2400" baseline="0" dirty="0" smtClean="0"/>
                        <a:t> in late October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 yet started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Scheduled to begin in Jan 2013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" name="Picture 23" descr="Clavulina_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5541046"/>
            <a:ext cx="1752599" cy="1316952"/>
          </a:xfrm>
          <a:prstGeom prst="rect">
            <a:avLst/>
          </a:prstGeom>
        </p:spPr>
      </p:pic>
      <p:pic>
        <p:nvPicPr>
          <p:cNvPr id="25" name="Picture 24" descr="Screen Shot 2012-09-27 at 2.22.4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b="-11520"/>
          <a:stretch/>
        </p:blipFill>
        <p:spPr>
          <a:xfrm>
            <a:off x="0" y="5449824"/>
            <a:ext cx="1371600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3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Activities: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386360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Procedures Documentation</a:t>
            </a:r>
          </a:p>
          <a:p>
            <a:pPr lvl="1"/>
            <a:r>
              <a:rPr lang="en-US" sz="2000" dirty="0" smtClean="0"/>
              <a:t>Technology kick-off meeting (July 2012)</a:t>
            </a:r>
          </a:p>
          <a:p>
            <a:pPr lvl="1"/>
            <a:r>
              <a:rPr lang="en-US" sz="2000" dirty="0" smtClean="0"/>
              <a:t>Procedures manual (August-September 2012)</a:t>
            </a:r>
          </a:p>
          <a:p>
            <a:pPr lvl="1"/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Powerpoints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illustrating selected procedures ( by Jan 2012)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Short videos illustrating selected procedures (by Feb 2012)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r>
              <a:rPr lang="en-US" sz="2400" dirty="0" smtClean="0"/>
              <a:t>Training Courses</a:t>
            </a:r>
          </a:p>
          <a:p>
            <a:pPr lvl="1"/>
            <a:r>
              <a:rPr lang="en-US" sz="2000" dirty="0" smtClean="0"/>
              <a:t>Two 1.5 day training sessions at NYBG for 6 institutions (Sep-Oct 2012)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One 1.5 day training session at NYBG for 5 institutions (Nov 2012)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Individual training sessions at MICH and SFSU (Nov, Dec. 2012)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Picture 3" descr="Screen Shot 2012-09-27 at 2.3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360069"/>
            <a:ext cx="1371600" cy="1497931"/>
          </a:xfrm>
          <a:prstGeom prst="rect">
            <a:avLst/>
          </a:prstGeom>
        </p:spPr>
      </p:pic>
      <p:pic>
        <p:nvPicPr>
          <p:cNvPr id="5" name="Picture 4" descr="photo (1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r="10003" b="8022"/>
          <a:stretch/>
        </p:blipFill>
        <p:spPr>
          <a:xfrm>
            <a:off x="7607300" y="1524000"/>
            <a:ext cx="1524000" cy="14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0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Activities to Date</a:t>
            </a:r>
            <a:r>
              <a:rPr lang="en-US" dirty="0" smtClean="0"/>
              <a:t>:  Digitization 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601994"/>
              </p:ext>
            </p:extLst>
          </p:nvPr>
        </p:nvGraphicFramePr>
        <p:xfrm>
          <a:off x="457200" y="1774825"/>
          <a:ext cx="8229600" cy="31089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019800"/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Digitization Activities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Items Completed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Fieldbook</a:t>
                      </a:r>
                      <a:r>
                        <a:rPr lang="en-US" sz="2400" baseline="0" dirty="0" smtClean="0"/>
                        <a:t> records created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14000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Specimen labels imaged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7300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Specimens Imaged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500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Specimen notes imaged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3000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Photographic</a:t>
                      </a:r>
                      <a:r>
                        <a:rPr lang="en-US" sz="2400" baseline="0" dirty="0" smtClean="0"/>
                        <a:t> slides digitized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4500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Stuntz collecti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-332"/>
          <a:stretch/>
        </p:blipFill>
        <p:spPr>
          <a:xfrm>
            <a:off x="304800" y="5601789"/>
            <a:ext cx="1892808" cy="1256211"/>
          </a:xfrm>
          <a:prstGeom prst="rect">
            <a:avLst/>
          </a:prstGeom>
        </p:spPr>
      </p:pic>
      <p:pic>
        <p:nvPicPr>
          <p:cNvPr id="8" name="Picture 7" descr="Stuntz fieldnot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978" r="6002" b="20660"/>
          <a:stretch/>
        </p:blipFill>
        <p:spPr>
          <a:xfrm>
            <a:off x="2895600" y="5579275"/>
            <a:ext cx="2449228" cy="1278725"/>
          </a:xfrm>
          <a:prstGeom prst="rect">
            <a:avLst/>
          </a:prstGeom>
        </p:spPr>
      </p:pic>
      <p:pic>
        <p:nvPicPr>
          <p:cNvPr id="9" name="Picture 8" descr="stuntz portrai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t="17325" r="21963" b="25638"/>
          <a:stretch/>
        </p:blipFill>
        <p:spPr>
          <a:xfrm>
            <a:off x="5867400" y="5345206"/>
            <a:ext cx="3059206" cy="1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3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MaCC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Public Participation To-Do List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289060"/>
              </p:ext>
            </p:extLst>
          </p:nvPr>
        </p:nvGraphicFramePr>
        <p:xfrm>
          <a:off x="457200" y="1905000"/>
          <a:ext cx="8229600" cy="442467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62600"/>
                <a:gridCol w="12954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 Yet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Introduce</a:t>
                      </a:r>
                      <a:r>
                        <a:rPr lang="en-US" baseline="0" dirty="0" smtClean="0"/>
                        <a:t> the Amateur Mycology Community to the </a:t>
                      </a:r>
                      <a:r>
                        <a:rPr lang="en-US" baseline="0" dirty="0" err="1" smtClean="0"/>
                        <a:t>MaCC</a:t>
                      </a:r>
                      <a:r>
                        <a:rPr lang="en-US" baseline="0" dirty="0" smtClean="0"/>
                        <a:t> Project (3 events so far, one more to go in 2012)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Promote the </a:t>
                      </a:r>
                      <a:r>
                        <a:rPr lang="en-US" dirty="0" err="1" smtClean="0"/>
                        <a:t>MycoPortal</a:t>
                      </a:r>
                      <a:r>
                        <a:rPr lang="en-US" baseline="0" dirty="0" smtClean="0"/>
                        <a:t> as a tool for the Amateur Mycology Community (two demo/training sessions held, one more to go in 2012; on-going support)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Incorporate content generated by Amateur Mycologists into the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MycoPortal</a:t>
                      </a:r>
                      <a:r>
                        <a:rPr lang="en-US" baseline="0" dirty="0" smtClean="0"/>
                        <a:t>.  Foray lists from 10 regional clubs posted; many more in 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</a:t>
                      </a:r>
                      <a:r>
                        <a:rPr lang="en-US" baseline="0" dirty="0" smtClean="0"/>
                        <a:t> the crowdsourcing component of the 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Prepare guidelines</a:t>
                      </a:r>
                      <a:r>
                        <a:rPr lang="en-US" baseline="0" dirty="0" smtClean="0"/>
                        <a:t> and best practices for incorporation of </a:t>
                      </a:r>
                      <a:r>
                        <a:rPr lang="en-US" baseline="0" dirty="0" err="1" smtClean="0"/>
                        <a:t>crowdsourcer</a:t>
                      </a:r>
                      <a:r>
                        <a:rPr lang="en-US" baseline="0" dirty="0" smtClean="0"/>
                        <a:t> feedback into collections records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28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36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181600" cy="175260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800" b="1" dirty="0" smtClean="0"/>
              <a:t>University of Florida</a:t>
            </a:r>
            <a:r>
              <a:rPr lang="en-US" sz="1800" dirty="0" smtClean="0"/>
              <a:t>: </a:t>
            </a:r>
            <a:r>
              <a:rPr lang="en-US" sz="1800" i="1" dirty="0" smtClean="0"/>
              <a:t>No specimens previously </a:t>
            </a:r>
            <a:r>
              <a:rPr lang="en-US" sz="1800" i="1" dirty="0" err="1" smtClean="0"/>
              <a:t>databased</a:t>
            </a:r>
            <a:r>
              <a:rPr lang="en-US" sz="1800" i="1" dirty="0" smtClean="0"/>
              <a:t> or imaged; curator Matt Smith discovered a print out from a database of the holdings circa 1983; print out has been scanned, processed with OCR, currently being parsed and uploaded into </a:t>
            </a:r>
            <a:r>
              <a:rPr lang="en-US" sz="1800" i="1" dirty="0" err="1" smtClean="0"/>
              <a:t>MycoPortal</a:t>
            </a:r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Participant Highlights 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3581400"/>
            <a:ext cx="45720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University of North Carolina: </a:t>
            </a:r>
            <a:r>
              <a:rPr lang="en-US" i="1" dirty="0" smtClean="0"/>
              <a:t>Mycological Herbarium ignored for many years; specimens poorly organized, cabinets in a hallway; Prior to start of grant, herbarium was re-arranged and is currently moving into newly renovated space</a:t>
            </a:r>
            <a:r>
              <a:rPr lang="en-US" dirty="0" smtClean="0"/>
              <a:t>.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257800"/>
            <a:ext cx="42672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University of Tennessee:  </a:t>
            </a:r>
            <a:r>
              <a:rPr lang="en-US" dirty="0" smtClean="0"/>
              <a:t>Specimens were previously </a:t>
            </a:r>
            <a:r>
              <a:rPr lang="en-US" dirty="0" err="1" smtClean="0"/>
              <a:t>databased</a:t>
            </a:r>
            <a:r>
              <a:rPr lang="en-US" dirty="0" smtClean="0"/>
              <a:t>, so focus is on digitization of ancillary material, namely the notes and photographs compiled by L.R. </a:t>
            </a:r>
            <a:r>
              <a:rPr lang="en-US" dirty="0" err="1" smtClean="0"/>
              <a:t>Hesler</a:t>
            </a:r>
            <a:endParaRPr lang="en-US" b="1" dirty="0"/>
          </a:p>
        </p:txBody>
      </p:sp>
      <p:pic>
        <p:nvPicPr>
          <p:cNvPr id="7" name="Picture 6" descr="FLAS database print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2804" r="58999" b="68797"/>
          <a:stretch/>
        </p:blipFill>
        <p:spPr>
          <a:xfrm>
            <a:off x="5486400" y="1828800"/>
            <a:ext cx="3291840" cy="1051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Coker box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1" r="2317" b="10674"/>
          <a:stretch/>
        </p:blipFill>
        <p:spPr>
          <a:xfrm>
            <a:off x="304800" y="3429000"/>
            <a:ext cx="1502882" cy="1783080"/>
          </a:xfrm>
          <a:prstGeom prst="rect">
            <a:avLst/>
          </a:prstGeom>
        </p:spPr>
      </p:pic>
      <p:pic>
        <p:nvPicPr>
          <p:cNvPr id="9" name="Picture 8" descr="new coker boxe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2044" r="40283" b="39956"/>
          <a:stretch/>
        </p:blipFill>
        <p:spPr>
          <a:xfrm>
            <a:off x="3124200" y="3581400"/>
            <a:ext cx="1033272" cy="1536192"/>
          </a:xfrm>
          <a:prstGeom prst="rect">
            <a:avLst/>
          </a:prstGeom>
        </p:spPr>
      </p:pic>
      <p:pic>
        <p:nvPicPr>
          <p:cNvPr id="10" name="Picture 9" descr="Coker packet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24486" r="37768" b="27553"/>
          <a:stretch/>
        </p:blipFill>
        <p:spPr>
          <a:xfrm>
            <a:off x="1905000" y="3581400"/>
            <a:ext cx="1089807" cy="1490472"/>
          </a:xfrm>
          <a:prstGeom prst="rect">
            <a:avLst/>
          </a:prstGeom>
        </p:spPr>
      </p:pic>
      <p:pic>
        <p:nvPicPr>
          <p:cNvPr id="11" name="Picture 10" descr="Screen Shot 2012-10-21 at 5.43.49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001" r="40996" b="44800"/>
          <a:stretch/>
        </p:blipFill>
        <p:spPr>
          <a:xfrm>
            <a:off x="6629400" y="5410200"/>
            <a:ext cx="2286000" cy="13082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 descr="Screen Shot 2012-10-21 at 5.44.03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31997" r="75000" b="38404"/>
          <a:stretch/>
        </p:blipFill>
        <p:spPr>
          <a:xfrm>
            <a:off x="4648200" y="5140960"/>
            <a:ext cx="1828800" cy="16916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48855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400" dirty="0" smtClean="0"/>
              <a:t>Likes:</a:t>
            </a:r>
          </a:p>
          <a:p>
            <a:r>
              <a:rPr lang="en-US" sz="2400" dirty="0" smtClean="0"/>
              <a:t>Ease of use, suitability of </a:t>
            </a:r>
            <a:r>
              <a:rPr lang="en-US" sz="2400" dirty="0" err="1" smtClean="0"/>
              <a:t>MycoPortal</a:t>
            </a:r>
            <a:r>
              <a:rPr lang="en-US" sz="2400" dirty="0" smtClean="0"/>
              <a:t> for the project; dedication and skill of Portal Manager Scott Bates </a:t>
            </a:r>
          </a:p>
          <a:p>
            <a:r>
              <a:rPr lang="en-US" sz="2400" dirty="0" smtClean="0"/>
              <a:t>Training sessions</a:t>
            </a:r>
          </a:p>
          <a:p>
            <a:r>
              <a:rPr lang="en-US" sz="2400" dirty="0" smtClean="0"/>
              <a:t>Enthusiasm of the amateur mycology community</a:t>
            </a:r>
          </a:p>
          <a:p>
            <a:pPr marL="118872" indent="0">
              <a:buNone/>
            </a:pPr>
            <a:endParaRPr lang="en-US" sz="2400" dirty="0" smtClean="0"/>
          </a:p>
          <a:p>
            <a:pPr marL="118872" indent="0">
              <a:buNone/>
            </a:pPr>
            <a:r>
              <a:rPr lang="en-US" sz="2400" dirty="0" smtClean="0"/>
              <a:t>Not so much:</a:t>
            </a:r>
          </a:p>
          <a:p>
            <a:r>
              <a:rPr lang="en-US" sz="2400" dirty="0" smtClean="0"/>
              <a:t>Slow start for some institutions</a:t>
            </a:r>
          </a:p>
          <a:p>
            <a:r>
              <a:rPr lang="en-US" sz="2400" dirty="0" smtClean="0"/>
              <a:t>Monthly reporting (or lack thereof)</a:t>
            </a:r>
          </a:p>
          <a:p>
            <a:r>
              <a:rPr lang="en-US" sz="2400" dirty="0" smtClean="0"/>
              <a:t>Counteracting the impulse to re-write </a:t>
            </a:r>
          </a:p>
          <a:p>
            <a:pPr marL="118872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the project deliverables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Assessment of the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Quarter of the </a:t>
            </a:r>
            <a:r>
              <a:rPr lang="en-US" sz="3600" dirty="0" err="1" smtClean="0"/>
              <a:t>MaCC</a:t>
            </a:r>
            <a:r>
              <a:rPr lang="en-US" sz="3600" dirty="0" smtClean="0"/>
              <a:t> Project</a:t>
            </a:r>
            <a:endParaRPr lang="en-US" sz="3600" dirty="0"/>
          </a:p>
        </p:txBody>
      </p:sp>
      <p:pic>
        <p:nvPicPr>
          <p:cNvPr id="6" name="Picture 5" descr="chromape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25" y="4897768"/>
            <a:ext cx="2987975" cy="1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2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Goal of the </a:t>
            </a:r>
            <a:r>
              <a:rPr lang="en-US" dirty="0" err="1" smtClean="0"/>
              <a:t>Macrofungi</a:t>
            </a:r>
            <a:r>
              <a:rPr lang="en-US" dirty="0" smtClean="0"/>
              <a:t> Collections Consortiu</a:t>
            </a:r>
            <a:r>
              <a:rPr lang="en-US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2743200"/>
          </a:xfrm>
          <a:solidFill>
            <a:schemeClr val="bg1"/>
          </a:solidFill>
        </p:spPr>
        <p:txBody>
          <a:bodyPr/>
          <a:lstStyle/>
          <a:p>
            <a:pPr marL="118872" indent="0" algn="ctr">
              <a:buNone/>
            </a:pPr>
            <a:r>
              <a:rPr lang="en-US" i="1" dirty="0" smtClean="0"/>
              <a:t>To build an enduring alliance of the U.S. herbaria  whose collections document the past 150 years of research on </a:t>
            </a:r>
            <a:r>
              <a:rPr lang="en-US" i="1" dirty="0" err="1" smtClean="0"/>
              <a:t>macrofungi</a:t>
            </a:r>
            <a:r>
              <a:rPr lang="en-US" i="1" dirty="0" smtClean="0"/>
              <a:t> that will digitize and share specimen data in support of a wide range of scientific and educational objectives</a:t>
            </a:r>
            <a:endParaRPr lang="en-US" i="1" dirty="0"/>
          </a:p>
        </p:txBody>
      </p:sp>
      <p:pic>
        <p:nvPicPr>
          <p:cNvPr id="4" name="Picture 2" descr="ramaria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0"/>
            <a:ext cx="1803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ookei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181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ulticolo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181600"/>
            <a:ext cx="2082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8379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2197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07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What are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Macrofungi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4578" name="Picture 3" descr="multicol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8379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ramaria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1803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Red truff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b="208"/>
          <a:stretch>
            <a:fillRect/>
          </a:stretch>
        </p:blipFill>
        <p:spPr bwMode="auto">
          <a:xfrm>
            <a:off x="3048000" y="3276600"/>
            <a:ext cx="1930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PNW polypo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6464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NCSU polypore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9999"/>
          <a:stretch>
            <a:fillRect/>
          </a:stretch>
        </p:blipFill>
        <p:spPr bwMode="auto">
          <a:xfrm>
            <a:off x="92075" y="5030788"/>
            <a:ext cx="235902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anana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0263"/>
            <a:ext cx="2138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 descr="NCSU polypore5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6940" r="10313" b="14256"/>
          <a:stretch>
            <a:fillRect/>
          </a:stretch>
        </p:blipFill>
        <p:spPr bwMode="auto">
          <a:xfrm>
            <a:off x="2667000" y="4648200"/>
            <a:ext cx="1454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floccos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2424818" cy="1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care about </a:t>
            </a:r>
            <a:r>
              <a:rPr lang="en-US" dirty="0" err="1" smtClean="0"/>
              <a:t>Macrofungi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1600200"/>
            <a:ext cx="3962400" cy="46256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Food</a:t>
            </a:r>
          </a:p>
          <a:p>
            <a:r>
              <a:rPr lang="en-US" sz="2800" dirty="0" smtClean="0"/>
              <a:t>Pharmaceuticals</a:t>
            </a:r>
          </a:p>
          <a:p>
            <a:r>
              <a:rPr lang="en-US" sz="2800" dirty="0" smtClean="0"/>
              <a:t>Recreation</a:t>
            </a:r>
          </a:p>
          <a:p>
            <a:r>
              <a:rPr lang="en-US" sz="2800" dirty="0" smtClean="0"/>
              <a:t>Forest health</a:t>
            </a:r>
          </a:p>
          <a:p>
            <a:r>
              <a:rPr lang="en-US" sz="2800" dirty="0" smtClean="0"/>
              <a:t>Bioremediation</a:t>
            </a:r>
          </a:p>
          <a:p>
            <a:r>
              <a:rPr lang="en-US" sz="2800" dirty="0" smtClean="0"/>
              <a:t>Crafts</a:t>
            </a:r>
          </a:p>
          <a:p>
            <a:r>
              <a:rPr lang="en-US" sz="2800" dirty="0" smtClean="0"/>
              <a:t>Beauty</a:t>
            </a:r>
            <a:endParaRPr lang="en-US" sz="2800" dirty="0"/>
          </a:p>
        </p:txBody>
      </p:sp>
      <p:pic>
        <p:nvPicPr>
          <p:cNvPr id="4" name="Picture 3" descr="mushroom-2012-05-c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5705" r="9045" b="12833"/>
          <a:stretch/>
        </p:blipFill>
        <p:spPr>
          <a:xfrm>
            <a:off x="6858000" y="3276600"/>
            <a:ext cx="1682496" cy="2066544"/>
          </a:xfrm>
          <a:prstGeom prst="rect">
            <a:avLst/>
          </a:prstGeom>
        </p:spPr>
      </p:pic>
      <p:pic>
        <p:nvPicPr>
          <p:cNvPr id="5" name="Picture 4" descr="Screen Shot 2012-09-27 at 2.00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410199"/>
            <a:ext cx="2209800" cy="1490859"/>
          </a:xfrm>
          <a:prstGeom prst="rect">
            <a:avLst/>
          </a:prstGeom>
        </p:spPr>
      </p:pic>
      <p:pic>
        <p:nvPicPr>
          <p:cNvPr id="6" name="Picture 5" descr="morel hun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6400"/>
            <a:ext cx="1980692" cy="1623518"/>
          </a:xfrm>
          <a:prstGeom prst="rect">
            <a:avLst/>
          </a:prstGeom>
        </p:spPr>
      </p:pic>
      <p:pic>
        <p:nvPicPr>
          <p:cNvPr id="7" name="Picture 6" descr="Mushroom_Paper_collection_of_shee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245100"/>
            <a:ext cx="2133600" cy="1600200"/>
          </a:xfrm>
          <a:prstGeom prst="rect">
            <a:avLst/>
          </a:prstGeom>
        </p:spPr>
      </p:pic>
      <p:pic>
        <p:nvPicPr>
          <p:cNvPr id="8" name="Picture 7" descr="body_soil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2057400" cy="1806070"/>
          </a:xfrm>
          <a:prstGeom prst="rect">
            <a:avLst/>
          </a:prstGeom>
        </p:spPr>
      </p:pic>
      <p:pic>
        <p:nvPicPr>
          <p:cNvPr id="9" name="Picture 8" descr="Reishi_Mushroom_Ganoderma_Lucidum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4638" r="10460" b="5119"/>
          <a:stretch/>
        </p:blipFill>
        <p:spPr>
          <a:xfrm>
            <a:off x="6629400" y="1524000"/>
            <a:ext cx="2118360" cy="1659382"/>
          </a:xfrm>
          <a:prstGeom prst="rect">
            <a:avLst/>
          </a:prstGeom>
        </p:spPr>
      </p:pic>
      <p:pic>
        <p:nvPicPr>
          <p:cNvPr id="10" name="Picture 9" descr="Screen Shot 2012-09-27 at 2.22.45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b="2298"/>
          <a:stretch/>
        </p:blipFill>
        <p:spPr>
          <a:xfrm>
            <a:off x="1981200" y="4419600"/>
            <a:ext cx="2362200" cy="228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Consortium of Collections Institutions: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35 institutions, including 3 botanical gardens, two natural history museums, and 31 universities from 24 states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MaCC google map.jpg"/>
          <p:cNvPicPr>
            <a:picLocks noChangeAspect="1"/>
          </p:cNvPicPr>
          <p:nvPr/>
        </p:nvPicPr>
        <p:blipFill>
          <a:blip r:embed="rId2" cstate="print"/>
          <a:srcRect l="25075" t="41802"/>
          <a:stretch>
            <a:fillRect/>
          </a:stretch>
        </p:blipFill>
        <p:spPr>
          <a:xfrm>
            <a:off x="-228600" y="2057400"/>
            <a:ext cx="947436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Digitize Specimen Data,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Fieldnotes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Photographs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 descr="cid:8D9FC166-2616-4E10-A952-B27E42723DAE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352800" y="1524000"/>
            <a:ext cx="187756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ushroom herbarium specimen at COA 102011 (2).jpg"/>
          <p:cNvPicPr>
            <a:picLocks noChangeAspect="1"/>
          </p:cNvPicPr>
          <p:nvPr/>
        </p:nvPicPr>
        <p:blipFill>
          <a:blip r:embed="rId4" cstate="print"/>
          <a:srcRect l="7252" b="13966"/>
          <a:stretch>
            <a:fillRect/>
          </a:stretch>
        </p:blipFill>
        <p:spPr>
          <a:xfrm>
            <a:off x="2971800" y="3962400"/>
            <a:ext cx="1518719" cy="1219200"/>
          </a:xfrm>
          <a:prstGeom prst="rect">
            <a:avLst/>
          </a:prstGeom>
        </p:spPr>
      </p:pic>
      <p:pic>
        <p:nvPicPr>
          <p:cNvPr id="17" name="Picture 16" descr="tylopilus bulbosus f-195-00560936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648200"/>
            <a:ext cx="1039091" cy="685800"/>
          </a:xfrm>
          <a:prstGeom prst="rect">
            <a:avLst/>
          </a:prstGeom>
        </p:spPr>
      </p:pic>
      <p:pic>
        <p:nvPicPr>
          <p:cNvPr id="18" name="Picture 17" descr="specimen lab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886200"/>
            <a:ext cx="1049099" cy="762000"/>
          </a:xfrm>
          <a:prstGeom prst="rect">
            <a:avLst/>
          </a:prstGeom>
        </p:spPr>
      </p:pic>
      <p:pic>
        <p:nvPicPr>
          <p:cNvPr id="20" name="Picture 19" descr="painting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4716" y="5791200"/>
            <a:ext cx="1216404" cy="914400"/>
          </a:xfrm>
          <a:prstGeom prst="rect">
            <a:avLst/>
          </a:prstGeom>
        </p:spPr>
      </p:pic>
      <p:pic>
        <p:nvPicPr>
          <p:cNvPr id="21" name="Picture 20" descr="Pudenella1-fruitbod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5257800"/>
            <a:ext cx="1167384" cy="1727147"/>
          </a:xfrm>
          <a:prstGeom prst="rect">
            <a:avLst/>
          </a:prstGeom>
        </p:spPr>
      </p:pic>
      <p:pic>
        <p:nvPicPr>
          <p:cNvPr id="23" name="Picture 22" descr="anana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6600" y="5334000"/>
            <a:ext cx="1327355" cy="1371600"/>
          </a:xfrm>
          <a:prstGeom prst="rect">
            <a:avLst/>
          </a:prstGeom>
        </p:spPr>
      </p:pic>
      <p:pic>
        <p:nvPicPr>
          <p:cNvPr id="25" name="Picture 24" descr="NCSU fungal databaser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1200" y="3733800"/>
            <a:ext cx="2743200" cy="1828800"/>
          </a:xfrm>
          <a:prstGeom prst="rect">
            <a:avLst/>
          </a:prstGeom>
        </p:spPr>
      </p:pic>
      <p:pic>
        <p:nvPicPr>
          <p:cNvPr id="26" name="Picture 25" descr="fungal image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38800" y="1600200"/>
            <a:ext cx="2819400" cy="2114550"/>
          </a:xfrm>
          <a:prstGeom prst="rect">
            <a:avLst/>
          </a:prstGeom>
        </p:spPr>
      </p:pic>
      <p:pic>
        <p:nvPicPr>
          <p:cNvPr id="27" name="Picture 26" descr="Picture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19800" y="5638800"/>
            <a:ext cx="1569719" cy="11055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2400" y="1600200"/>
            <a:ext cx="2971800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to be digitized</a:t>
            </a:r>
            <a:r>
              <a:rPr lang="en-US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700,000 specimen records (combined with 600,000 previously digitized specimens for a total of 1.3 million)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70,000 specimen images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144,260 photographs of living fungi (represented in specimen collections)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26,092 </a:t>
            </a:r>
            <a:r>
              <a:rPr lang="en-US" dirty="0" err="1" smtClean="0"/>
              <a:t>fieldbook</a:t>
            </a:r>
            <a:r>
              <a:rPr lang="en-US" dirty="0" smtClean="0"/>
              <a:t> pages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355,220 field notes, spore prints</a:t>
            </a:r>
          </a:p>
        </p:txBody>
      </p:sp>
      <p:pic>
        <p:nvPicPr>
          <p:cNvPr id="30" name="Picture 29" descr="fieldbook pag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57400" y="5562600"/>
            <a:ext cx="993262" cy="1143000"/>
          </a:xfrm>
          <a:prstGeom prst="rect">
            <a:avLst/>
          </a:prstGeom>
        </p:spPr>
      </p:pic>
      <p:pic>
        <p:nvPicPr>
          <p:cNvPr id="31" name="Picture 30" descr="Pictu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200" y="5943600"/>
            <a:ext cx="1282761" cy="7656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Disseminate Data through the Mycology Collections Portal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hlinkClick r:id="rId2"/>
              </a:rPr>
              <a:t>http://mycoportal.org/portal/index.php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  <p:pic>
        <p:nvPicPr>
          <p:cNvPr id="3" name="Picture 2" descr="Screen Shot 2012-09-27 at 3.1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730171" cy="4438205"/>
          </a:xfrm>
          <a:prstGeom prst="rect">
            <a:avLst/>
          </a:prstGeom>
        </p:spPr>
      </p:pic>
      <p:pic>
        <p:nvPicPr>
          <p:cNvPr id="6" name="Picture 5" descr="logoflocco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82" y="5525601"/>
            <a:ext cx="1891418" cy="1332399"/>
          </a:xfrm>
          <a:prstGeom prst="rect">
            <a:avLst/>
          </a:prstGeom>
        </p:spPr>
      </p:pic>
      <p:pic>
        <p:nvPicPr>
          <p:cNvPr id="5" name="Picture 4" descr="Stunt spore measurement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9107" r="6600" b="7331"/>
          <a:stretch/>
        </p:blipFill>
        <p:spPr>
          <a:xfrm>
            <a:off x="12700" y="5715000"/>
            <a:ext cx="192505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1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Involve the Public in the </a:t>
            </a:r>
            <a:r>
              <a:rPr lang="en-US" sz="4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MaCC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4625609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 smtClean="0"/>
              <a:t>Amateur mycologists (=</a:t>
            </a:r>
            <a:r>
              <a:rPr lang="en-US" sz="2800" b="1" dirty="0" err="1" smtClean="0"/>
              <a:t>mycophiles</a:t>
            </a:r>
            <a:r>
              <a:rPr lang="en-US" sz="2800" b="1" dirty="0" smtClean="0"/>
              <a:t>)</a:t>
            </a:r>
            <a:r>
              <a:rPr lang="en-US" sz="2800" dirty="0" smtClean="0"/>
              <a:t> help with data editing, add content to the </a:t>
            </a:r>
            <a:r>
              <a:rPr lang="en-US" sz="2800" dirty="0" err="1" smtClean="0"/>
              <a:t>MycoPortal</a:t>
            </a:r>
            <a:r>
              <a:rPr lang="en-US" sz="2800" dirty="0" smtClean="0"/>
              <a:t> website and use data from the </a:t>
            </a:r>
            <a:r>
              <a:rPr lang="en-US" sz="2800" dirty="0" err="1" smtClean="0"/>
              <a:t>MycoPortal</a:t>
            </a:r>
            <a:r>
              <a:rPr lang="en-US" sz="2800" dirty="0" smtClean="0"/>
              <a:t> for their education and biodiversity documentation projects</a:t>
            </a:r>
          </a:p>
          <a:p>
            <a:pPr marL="118872" indent="0">
              <a:buNone/>
            </a:pPr>
            <a:endParaRPr lang="en-US" sz="2800" dirty="0" smtClean="0"/>
          </a:p>
          <a:p>
            <a:r>
              <a:rPr lang="en-US" sz="2800" b="1" dirty="0" err="1" smtClean="0"/>
              <a:t>Crowdsourcers</a:t>
            </a:r>
            <a:r>
              <a:rPr lang="en-US" sz="2800" dirty="0" smtClean="0"/>
              <a:t> help with transcription of specimen labels, and have the opportunity to learn more about fungi, natural history collections in general</a:t>
            </a:r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5" name="Picture 4" descr="logoflocco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677068"/>
            <a:ext cx="1676400" cy="11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9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Activities : Centralizing Existing Records in the </a:t>
            </a:r>
            <a:r>
              <a:rPr lang="en-US" sz="4000" dirty="0" err="1" smtClean="0"/>
              <a:t>MycoPortal</a:t>
            </a:r>
            <a:r>
              <a:rPr lang="en-US" sz="4000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4724400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r>
              <a:rPr lang="en-US" sz="2000" i="1" dirty="0" smtClean="0"/>
              <a:t>As of Oct 2012:</a:t>
            </a:r>
          </a:p>
          <a:p>
            <a:pPr lvl="1">
              <a:buNone/>
            </a:pPr>
            <a:endParaRPr lang="en-US" sz="2000" b="1" i="1" dirty="0"/>
          </a:p>
          <a:p>
            <a:pPr lvl="1">
              <a:buNone/>
            </a:pPr>
            <a:r>
              <a:rPr lang="en-US" sz="2000" b="1" dirty="0" smtClean="0"/>
              <a:t>416,000</a:t>
            </a:r>
            <a:r>
              <a:rPr lang="en-US" sz="2000" dirty="0" smtClean="0"/>
              <a:t> occurrence records have been integrated into </a:t>
            </a:r>
            <a:r>
              <a:rPr lang="en-US" sz="2000" dirty="0" err="1" smtClean="0"/>
              <a:t>MyCoPortal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b="1" dirty="0" smtClean="0"/>
              <a:t>69</a:t>
            </a:r>
            <a:r>
              <a:rPr lang="en-US" sz="2000" dirty="0" smtClean="0"/>
              <a:t>% of total)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06398"/>
              </p:ext>
            </p:extLst>
          </p:nvPr>
        </p:nvGraphicFramePr>
        <p:xfrm>
          <a:off x="152400" y="1905000"/>
          <a:ext cx="8686800" cy="23469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43400"/>
                <a:gridCol w="4343400"/>
              </a:tblGrid>
              <a:tr h="10668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Existing Records Incorporated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Existing Records Still to</a:t>
                      </a:r>
                      <a:r>
                        <a:rPr lang="en-US" sz="2400" baseline="0" dirty="0" smtClean="0"/>
                        <a:t> be </a:t>
                      </a:r>
                      <a:r>
                        <a:rPr lang="en-US" sz="2400" dirty="0" smtClean="0"/>
                        <a:t>Incorporated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907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ARIZ,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DBG, F, ILLS, MICH,</a:t>
                      </a:r>
                      <a:r>
                        <a:rPr lang="en-US" sz="2000" baseline="0" dirty="0" smtClean="0"/>
                        <a:t> NY, OSC, TENN, UTC, WTU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BPI*, CUP,</a:t>
                      </a:r>
                      <a:r>
                        <a:rPr lang="en-US" sz="2000" baseline="0" dirty="0" smtClean="0"/>
                        <a:t> CORT, CUP, DUKE, </a:t>
                      </a:r>
                      <a:r>
                        <a:rPr lang="en-US" sz="2000" dirty="0" smtClean="0"/>
                        <a:t>LSUM*, </a:t>
                      </a:r>
                      <a:r>
                        <a:rPr lang="en-US" sz="2000" baseline="0" dirty="0" smtClean="0"/>
                        <a:t>MIN*, NCSC, WSP</a:t>
                      </a:r>
                    </a:p>
                    <a:p>
                      <a:endParaRPr lang="en-US" sz="2000" baseline="0" dirty="0" smtClean="0">
                        <a:solidFill>
                          <a:srgbClr val="A6A6A6"/>
                        </a:solidFill>
                      </a:endParaRPr>
                    </a:p>
                    <a:p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* Indicates incorporation currently in progress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 descr="imaging with trip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431772"/>
            <a:ext cx="1717787" cy="23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1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14015</TotalTime>
  <Words>869</Words>
  <Application>Microsoft Macintosh PowerPoint</Application>
  <PresentationFormat>On-screen Show (4:3)</PresentationFormat>
  <Paragraphs>121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Module</vt:lpstr>
      <vt:lpstr>The Macrofungi Collections Consortium</vt:lpstr>
      <vt:lpstr>Goal of the Macrofungi Collections Consortium</vt:lpstr>
      <vt:lpstr>What are Macrofungi?</vt:lpstr>
      <vt:lpstr>Why we care about Macrofungi</vt:lpstr>
      <vt:lpstr>The Consortium of Collections Institutions: 35 institutions, including 3 botanical gardens, two natural history museums, and 31 universities from 24 states</vt:lpstr>
      <vt:lpstr>Digitize Specimen Data, Fieldnotes, Photographs</vt:lpstr>
      <vt:lpstr>Disseminate Data through the Mycology Collections Portal</vt:lpstr>
      <vt:lpstr>PowerPoint Presentation</vt:lpstr>
      <vt:lpstr> Activities : Centralizing Existing Records in the MycoPortal  </vt:lpstr>
      <vt:lpstr>Activities to Date: Year One Participants</vt:lpstr>
      <vt:lpstr>Activities: Training</vt:lpstr>
      <vt:lpstr>Activities to Date:  Digitization  </vt:lpstr>
      <vt:lpstr>MaCC Public Participation To-Do List</vt:lpstr>
      <vt:lpstr>Participant Highlights  </vt:lpstr>
      <vt:lpstr>Assessment of the 1st Quarter of the MaCC Project</vt:lpstr>
    </vt:vector>
  </TitlesOfParts>
  <Company>Global Institute of Sustainability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Lichens Bryophyte and Climate Change</dc:title>
  <dc:creator>Corinna Gries</dc:creator>
  <cp:lastModifiedBy>Thiers</cp:lastModifiedBy>
  <cp:revision>269</cp:revision>
  <dcterms:created xsi:type="dcterms:W3CDTF">2011-10-10T20:43:18Z</dcterms:created>
  <dcterms:modified xsi:type="dcterms:W3CDTF">2012-10-23T14:17:59Z</dcterms:modified>
</cp:coreProperties>
</file>